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69" d="100"/>
          <a:sy n="69" d="100"/>
        </p:scale>
        <p:origin x="564" y="4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6" indent="0" algn="ctr">
              <a:buNone/>
              <a:defRPr sz="2000"/>
            </a:lvl2pPr>
            <a:lvl3pPr marL="914411" indent="0" algn="ctr">
              <a:buNone/>
              <a:defRPr sz="1801"/>
            </a:lvl3pPr>
            <a:lvl4pPr marL="1371617" indent="0" algn="ctr">
              <a:buNone/>
              <a:defRPr sz="1600"/>
            </a:lvl4pPr>
            <a:lvl5pPr marL="1828823" indent="0" algn="ctr">
              <a:buNone/>
              <a:defRPr sz="1600"/>
            </a:lvl5pPr>
            <a:lvl6pPr marL="2286029" indent="0" algn="ctr">
              <a:buNone/>
              <a:defRPr sz="1600"/>
            </a:lvl6pPr>
            <a:lvl7pPr marL="2743234" indent="0" algn="ctr">
              <a:buNone/>
              <a:defRPr sz="1600"/>
            </a:lvl7pPr>
            <a:lvl8pPr marL="3200440" indent="0" algn="ctr">
              <a:buNone/>
              <a:defRPr sz="1600"/>
            </a:lvl8pPr>
            <a:lvl9pPr marL="3657646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691528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27484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899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199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672715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49971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2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2" y="4589464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11" indent="0">
              <a:buNone/>
              <a:defRPr sz="1801">
                <a:solidFill>
                  <a:schemeClr val="tx1">
                    <a:tint val="75000"/>
                  </a:schemeClr>
                </a:solidFill>
              </a:defRPr>
            </a:lvl3pPr>
            <a:lvl4pPr marL="137161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2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2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3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4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55341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1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1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42290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9" y="365126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4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6" indent="0">
              <a:buNone/>
              <a:defRPr sz="2000" b="1"/>
            </a:lvl2pPr>
            <a:lvl3pPr marL="914411" indent="0">
              <a:buNone/>
              <a:defRPr sz="1801" b="1"/>
            </a:lvl3pPr>
            <a:lvl4pPr marL="1371617" indent="0">
              <a:buNone/>
              <a:defRPr sz="1600" b="1"/>
            </a:lvl4pPr>
            <a:lvl5pPr marL="1828823" indent="0">
              <a:buNone/>
              <a:defRPr sz="1600" b="1"/>
            </a:lvl5pPr>
            <a:lvl6pPr marL="2286029" indent="0">
              <a:buNone/>
              <a:defRPr sz="1600" b="1"/>
            </a:lvl6pPr>
            <a:lvl7pPr marL="2743234" indent="0">
              <a:buNone/>
              <a:defRPr sz="1600" b="1"/>
            </a:lvl7pPr>
            <a:lvl8pPr marL="3200440" indent="0">
              <a:buNone/>
              <a:defRPr sz="1600" b="1"/>
            </a:lvl8pPr>
            <a:lvl9pPr marL="3657646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6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2" y="1681164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6" indent="0">
              <a:buNone/>
              <a:defRPr sz="2000" b="1"/>
            </a:lvl2pPr>
            <a:lvl3pPr marL="914411" indent="0">
              <a:buNone/>
              <a:defRPr sz="1801" b="1"/>
            </a:lvl3pPr>
            <a:lvl4pPr marL="1371617" indent="0">
              <a:buNone/>
              <a:defRPr sz="1600" b="1"/>
            </a:lvl4pPr>
            <a:lvl5pPr marL="1828823" indent="0">
              <a:buNone/>
              <a:defRPr sz="1600" b="1"/>
            </a:lvl5pPr>
            <a:lvl6pPr marL="2286029" indent="0">
              <a:buNone/>
              <a:defRPr sz="1600" b="1"/>
            </a:lvl6pPr>
            <a:lvl7pPr marL="2743234" indent="0">
              <a:buNone/>
              <a:defRPr sz="1600" b="1"/>
            </a:lvl7pPr>
            <a:lvl8pPr marL="3200440" indent="0">
              <a:buNone/>
              <a:defRPr sz="1600" b="1"/>
            </a:lvl8pPr>
            <a:lvl9pPr marL="3657646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2" y="2505076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208992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083769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856872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90" y="457200"/>
            <a:ext cx="3932236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6"/>
            <a:ext cx="6172201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90" y="2057400"/>
            <a:ext cx="3932236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6" indent="0">
              <a:buNone/>
              <a:defRPr sz="1401"/>
            </a:lvl2pPr>
            <a:lvl3pPr marL="914411" indent="0">
              <a:buNone/>
              <a:defRPr sz="1200"/>
            </a:lvl3pPr>
            <a:lvl4pPr marL="1371617" indent="0">
              <a:buNone/>
              <a:defRPr sz="1001"/>
            </a:lvl4pPr>
            <a:lvl5pPr marL="1828823" indent="0">
              <a:buNone/>
              <a:defRPr sz="1001"/>
            </a:lvl5pPr>
            <a:lvl6pPr marL="2286029" indent="0">
              <a:buNone/>
              <a:defRPr sz="1001"/>
            </a:lvl6pPr>
            <a:lvl7pPr marL="2743234" indent="0">
              <a:buNone/>
              <a:defRPr sz="1001"/>
            </a:lvl7pPr>
            <a:lvl8pPr marL="3200440" indent="0">
              <a:buNone/>
              <a:defRPr sz="1001"/>
            </a:lvl8pPr>
            <a:lvl9pPr marL="3657646" indent="0">
              <a:buNone/>
              <a:defRPr sz="100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49189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90" y="457200"/>
            <a:ext cx="3932236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6"/>
            <a:ext cx="6172201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6" indent="0">
              <a:buNone/>
              <a:defRPr sz="2800"/>
            </a:lvl2pPr>
            <a:lvl3pPr marL="914411" indent="0">
              <a:buNone/>
              <a:defRPr sz="2400"/>
            </a:lvl3pPr>
            <a:lvl4pPr marL="1371617" indent="0">
              <a:buNone/>
              <a:defRPr sz="2000"/>
            </a:lvl4pPr>
            <a:lvl5pPr marL="1828823" indent="0">
              <a:buNone/>
              <a:defRPr sz="2000"/>
            </a:lvl5pPr>
            <a:lvl6pPr marL="2286029" indent="0">
              <a:buNone/>
              <a:defRPr sz="2000"/>
            </a:lvl6pPr>
            <a:lvl7pPr marL="2743234" indent="0">
              <a:buNone/>
              <a:defRPr sz="2000"/>
            </a:lvl7pPr>
            <a:lvl8pPr marL="3200440" indent="0">
              <a:buNone/>
              <a:defRPr sz="2000"/>
            </a:lvl8pPr>
            <a:lvl9pPr marL="3657646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90" y="2057400"/>
            <a:ext cx="3932236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6" indent="0">
              <a:buNone/>
              <a:defRPr sz="1401"/>
            </a:lvl2pPr>
            <a:lvl3pPr marL="914411" indent="0">
              <a:buNone/>
              <a:defRPr sz="1200"/>
            </a:lvl3pPr>
            <a:lvl4pPr marL="1371617" indent="0">
              <a:buNone/>
              <a:defRPr sz="1001"/>
            </a:lvl4pPr>
            <a:lvl5pPr marL="1828823" indent="0">
              <a:buNone/>
              <a:defRPr sz="1001"/>
            </a:lvl5pPr>
            <a:lvl6pPr marL="2286029" indent="0">
              <a:buNone/>
              <a:defRPr sz="1001"/>
            </a:lvl6pPr>
            <a:lvl7pPr marL="2743234" indent="0">
              <a:buNone/>
              <a:defRPr sz="1001"/>
            </a:lvl7pPr>
            <a:lvl8pPr marL="3200440" indent="0">
              <a:buNone/>
              <a:defRPr sz="1001"/>
            </a:lvl8pPr>
            <a:lvl9pPr marL="3657646" indent="0">
              <a:buNone/>
              <a:defRPr sz="100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38263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2" y="365126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2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1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D41C9F-1936-4522-9374-11C19BC991AC}" type="datetimeFigureOut">
              <a:rPr lang="en-GB" smtClean="0"/>
              <a:t>14/05/2020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2" y="6356351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C6456E-5533-44EB-A98D-2F5262F72B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66104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11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4" indent="-228604" algn="l" defTabSz="914411" rtl="0" eaLnBrk="1" latinLnBrk="0" hangingPunct="1">
        <a:lnSpc>
          <a:spcPct val="90000"/>
        </a:lnSpc>
        <a:spcBef>
          <a:spcPts val="1001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9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15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21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4pPr>
      <a:lvl5pPr marL="2057427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5pPr>
      <a:lvl6pPr marL="2514632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6pPr>
      <a:lvl7pPr marL="2971838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7pPr>
      <a:lvl8pPr marL="3429044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8pPr>
      <a:lvl9pPr marL="3886249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6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2pPr>
      <a:lvl3pPr marL="914411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3pPr>
      <a:lvl4pPr marL="1371617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4pPr>
      <a:lvl5pPr marL="1828823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5pPr>
      <a:lvl6pPr marL="2286029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6pPr>
      <a:lvl7pPr marL="2743234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7pPr>
      <a:lvl8pPr marL="3200440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8pPr>
      <a:lvl9pPr marL="3657646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2" y="365126"/>
            <a:ext cx="10515600" cy="669347"/>
          </a:xfr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tx1"/>
            </a:solidFill>
            <a:prstDash val="sysDash"/>
          </a:ln>
        </p:spPr>
        <p:txBody>
          <a:bodyPr>
            <a:normAutofit fontScale="90000"/>
          </a:bodyPr>
          <a:lstStyle/>
          <a:p>
            <a:r>
              <a:rPr lang="en-GB" dirty="0" smtClean="0"/>
              <a:t>Mark scheme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682338" y="1594716"/>
          <a:ext cx="10827327" cy="44856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72415">
                  <a:extLst>
                    <a:ext uri="{9D8B030D-6E8A-4147-A177-3AD203B41FA5}">
                      <a16:colId xmlns:a16="http://schemas.microsoft.com/office/drawing/2014/main" val="3979762419"/>
                    </a:ext>
                  </a:extLst>
                </a:gridCol>
                <a:gridCol w="798855">
                  <a:extLst>
                    <a:ext uri="{9D8B030D-6E8A-4147-A177-3AD203B41FA5}">
                      <a16:colId xmlns:a16="http://schemas.microsoft.com/office/drawing/2014/main" val="869545769"/>
                    </a:ext>
                  </a:extLst>
                </a:gridCol>
                <a:gridCol w="4188495">
                  <a:extLst>
                    <a:ext uri="{9D8B030D-6E8A-4147-A177-3AD203B41FA5}">
                      <a16:colId xmlns:a16="http://schemas.microsoft.com/office/drawing/2014/main" val="3572436516"/>
                    </a:ext>
                  </a:extLst>
                </a:gridCol>
                <a:gridCol w="4867562">
                  <a:extLst>
                    <a:ext uri="{9D8B030D-6E8A-4147-A177-3AD203B41FA5}">
                      <a16:colId xmlns:a16="http://schemas.microsoft.com/office/drawing/2014/main" val="228078860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Level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Mark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600" dirty="0" smtClean="0"/>
                        <a:t>General description (exam board would say)</a:t>
                      </a:r>
                      <a:endParaRPr lang="en-GB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We</a:t>
                      </a:r>
                      <a:r>
                        <a:rPr lang="en-GB" baseline="0" dirty="0" smtClean="0"/>
                        <a:t> are looking for: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49771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400" dirty="0" smtClean="0"/>
                        <a:t>Level 3</a:t>
                      </a:r>
                      <a:endParaRPr lang="en-GB" sz="1400" dirty="0"/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dirty="0" smtClean="0"/>
                        <a:t>7-9</a:t>
                      </a:r>
                      <a:endParaRPr lang="en-GB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71450" indent="-17145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Detailed use of resources.</a:t>
                      </a:r>
                    </a:p>
                    <a:p>
                      <a:pPr marL="171450" indent="-17145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Wide</a:t>
                      </a:r>
                      <a:r>
                        <a:rPr lang="en-GB" sz="1400" baseline="0" dirty="0" smtClean="0"/>
                        <a:t> developed points</a:t>
                      </a:r>
                    </a:p>
                    <a:p>
                      <a:pPr marL="171450" indent="-17145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Goes beyond just resources in the booklet.</a:t>
                      </a:r>
                    </a:p>
                    <a:p>
                      <a:pPr marL="171450" indent="-17145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Offers a supported decision</a:t>
                      </a:r>
                    </a:p>
                    <a:p>
                      <a:pPr marL="171450" indent="-17145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Evidence from the booklet are used to support choice OR are used to show both sides of the argument.</a:t>
                      </a:r>
                    </a:p>
                    <a:p>
                      <a:pPr marL="171450" indent="-17145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Communicates clearly with geographical language</a:t>
                      </a:r>
                      <a:endParaRPr lang="en-GB" sz="1400" dirty="0"/>
                    </a:p>
                  </a:txBody>
                  <a:tcP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Uses 6+ facts from the resources to show how </a:t>
                      </a:r>
                      <a:r>
                        <a:rPr lang="en-GB" sz="1400" dirty="0" err="1" smtClean="0"/>
                        <a:t>Kiberia</a:t>
                      </a:r>
                      <a:r>
                        <a:rPr lang="en-GB" sz="1400" dirty="0" smtClean="0"/>
                        <a:t> is a slum of</a:t>
                      </a:r>
                      <a:r>
                        <a:rPr lang="en-GB" sz="1400" baseline="0" dirty="0" smtClean="0"/>
                        <a:t> hope, or a slum of despair.  </a:t>
                      </a:r>
                    </a:p>
                    <a:p>
                      <a:pPr marL="342900" indent="-34290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The answer will be detailed and well written to explain why this view was chosen. Using key geographical language (key words) throughout.</a:t>
                      </a:r>
                    </a:p>
                    <a:p>
                      <a:pPr marL="342900" indent="-34290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The answer may include a comparison of another slum – with data to support this well explained view point.</a:t>
                      </a:r>
                      <a:endParaRPr lang="en-GB" sz="1400" dirty="0"/>
                    </a:p>
                  </a:txBody>
                  <a:tcP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321559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400" dirty="0" smtClean="0"/>
                        <a:t>Level</a:t>
                      </a:r>
                      <a:r>
                        <a:rPr lang="en-GB" sz="1400" baseline="0" dirty="0" smtClean="0"/>
                        <a:t> 2</a:t>
                      </a:r>
                      <a:endParaRPr lang="en-GB" sz="1400" dirty="0"/>
                    </a:p>
                  </a:txBody>
                  <a:tcPr>
                    <a:solidFill>
                      <a:schemeClr val="accent3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dirty="0" smtClean="0"/>
                        <a:t>4-6</a:t>
                      </a:r>
                      <a:endParaRPr lang="en-GB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Clear use</a:t>
                      </a:r>
                      <a:r>
                        <a:rPr lang="en-GB" sz="1400" baseline="0" dirty="0" smtClean="0"/>
                        <a:t> of resources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Range of points (with some development)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Offers evaluative statements that support decision 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Clear use of geographical language</a:t>
                      </a:r>
                      <a:endParaRPr lang="en-GB" sz="1400" dirty="0"/>
                    </a:p>
                  </a:txBody>
                  <a:tcP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Uses 4+ facts (some may not be 100% relevant)</a:t>
                      </a:r>
                    </a:p>
                    <a:p>
                      <a:pPr marL="342900" indent="-34290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The answer will be written clearly to show this viewpoint. Mostly uses geographical terms (key words) well.</a:t>
                      </a:r>
                    </a:p>
                    <a:p>
                      <a:pPr marL="342900" indent="-342900" algn="just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The answer should show the difference between a slum of hope and one of despair. This should be supported by some data/facts.</a:t>
                      </a:r>
                      <a:endParaRPr lang="en-GB" sz="1400" dirty="0"/>
                    </a:p>
                  </a:txBody>
                  <a:tcP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047062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400" dirty="0" smtClean="0"/>
                        <a:t>Level 1</a:t>
                      </a:r>
                      <a:endParaRPr lang="en-GB" sz="1400" dirty="0"/>
                    </a:p>
                  </a:txBody>
                  <a:tcPr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dirty="0" smtClean="0"/>
                        <a:t>1-3</a:t>
                      </a:r>
                      <a:endParaRPr lang="en-GB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Basic use of resources 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Narrow ideas that may not be explained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Limited use of geographical language</a:t>
                      </a:r>
                      <a:endParaRPr lang="en-GB" sz="1400" dirty="0"/>
                    </a:p>
                  </a:txBody>
                  <a:tcP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dirty="0" smtClean="0"/>
                        <a:t>Uses</a:t>
                      </a:r>
                      <a:r>
                        <a:rPr lang="en-GB" sz="1400" baseline="0" dirty="0" smtClean="0"/>
                        <a:t> 3 facts (at top of level) to support their viewpoint. Other facts may be included but with limited/no link to task.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Ideas may be listed or not be fully explained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GB" sz="1400" baseline="0" dirty="0" smtClean="0"/>
                        <a:t>Little use of key terms (even those included in the booklet)</a:t>
                      </a:r>
                      <a:endParaRPr lang="en-GB" sz="1400" dirty="0"/>
                    </a:p>
                  </a:txBody>
                  <a:tcP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14455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179829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285</Words>
  <Application>Microsoft Office PowerPoint</Application>
  <PresentationFormat>Widescreen</PresentationFormat>
  <Paragraphs>33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Mark scheme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Markscheme</dc:title>
  <dc:creator>Administrator</dc:creator>
  <cp:lastModifiedBy>Administrator</cp:lastModifiedBy>
  <cp:revision>2</cp:revision>
  <dcterms:created xsi:type="dcterms:W3CDTF">2020-05-14T20:05:56Z</dcterms:created>
  <dcterms:modified xsi:type="dcterms:W3CDTF">2020-05-14T20:06:39Z</dcterms:modified>
</cp:coreProperties>
</file>

<file path=docProps/thumbnail.jpeg>
</file>